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401"/>
    <a:srgbClr val="3BA4DD"/>
    <a:srgbClr val="FA841A"/>
    <a:srgbClr val="F68219"/>
    <a:srgbClr val="ED7D31"/>
    <a:srgbClr val="DB4602"/>
    <a:srgbClr val="DA4603"/>
    <a:srgbClr val="063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43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C429-6E4F-C349-BA85-E580966AD090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5D2B-6164-0A49-A844-F79EDC22C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5D2B-6164-0A49-A844-F79EDC22CF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1D552-ED72-AF4A-A2A4-217BA276DFDF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7413-2420-8A4B-8E7A-6A06FC11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ADF56-F86B-9D47-8414-066397E4FF16}"/>
              </a:ext>
            </a:extLst>
          </p:cNvPr>
          <p:cNvSpPr txBox="1"/>
          <p:nvPr/>
        </p:nvSpPr>
        <p:spPr>
          <a:xfrm>
            <a:off x="8627445" y="2184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35866-0A8A-5F46-B911-79F949ADCB1E}"/>
              </a:ext>
            </a:extLst>
          </p:cNvPr>
          <p:cNvSpPr txBox="1"/>
          <p:nvPr/>
        </p:nvSpPr>
        <p:spPr>
          <a:xfrm>
            <a:off x="2312354" y="2600525"/>
            <a:ext cx="665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Speaker Orientation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0A0F2C-9826-7E47-ACC6-56007740E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242" y="5057775"/>
            <a:ext cx="10030757" cy="1810606"/>
          </a:xfrm>
          <a:prstGeom prst="rect">
            <a:avLst/>
          </a:prstGeom>
        </p:spPr>
      </p:pic>
      <p:pic>
        <p:nvPicPr>
          <p:cNvPr id="28" name="Picture 27" descr="AADPRT-NewLogo 2.jpg">
            <a:extLst>
              <a:ext uri="{FF2B5EF4-FFF2-40B4-BE49-F238E27FC236}">
                <a16:creationId xmlns:a16="http://schemas.microsoft.com/office/drawing/2014/main" id="{4F74F7D4-8F9B-BE45-8A56-449A32D4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033" y="5389564"/>
            <a:ext cx="3077174" cy="7688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7ABEA6-3115-B54C-8600-764DA3E07942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2C314-D4CC-0A41-B2BF-5A35CFE54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600" y="142"/>
            <a:ext cx="9804398" cy="1963914"/>
          </a:xfrm>
          <a:prstGeom prst="rect">
            <a:avLst/>
          </a:prstGeom>
        </p:spPr>
      </p:pic>
    </p:spTree>
  </p:cSld>
  <p:clrMapOvr>
    <a:masterClrMapping/>
  </p:clrMapOvr>
  <p:transition spd="slow" advClick="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6596418" cy="830948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8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Remember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477473"/>
            <a:ext cx="6435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CHROME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access via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possible, use an ethernet cable instead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Zoom meeting format: Update your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Plenaries: webinar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Polls (if using Zoom functionality), breakouts, presentation due THIS Friday, midnight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Speakers must be registered by THIS Friday or cannot present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Sessions will be recorded, available only in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Please practice with your team in Zoom to ensure quality programming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9195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6596418" cy="830948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8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Session Specifics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477473"/>
            <a:ext cx="64350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access session: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 to schedule in Chime Live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 and click session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Zoom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 will admit speakers from waiting room 15 minutes prior.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 will “spotlight” speakers, featuring them for 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designated start time, tech will admit registrants -  all will be muted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number of new participants slows, please begin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2888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7955880" cy="830948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8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Session Specifics: Tech Will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477473"/>
            <a:ext cx="6435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 waiting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Record (unless you declined in slide submission)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 polling (if using Zoom polling)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 breakouts, broadcast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Launch session evals with 5 mins remaining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84456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7955880" cy="830948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8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Session Specifics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477473"/>
            <a:ext cx="64350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speakers/participants will have this functionality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Camera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Microphone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screen (suggest designating one presenter to share)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Breakouts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follow guidance you submit by 2/11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Assignment will be random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 can move speakers between rooms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not be recorded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8249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7955880" cy="830948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8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Lead Speaker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477473"/>
            <a:ext cx="6435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Welcome participants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Introduce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Announce session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 colleagues (or they intro self)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agenda (polling, breakout(s), evaluation at the end)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chat or “raise hand” for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43462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7955880" cy="1323391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0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Pre-Assign Tasks to Presenters (those listed on abstract)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741139"/>
            <a:ext cx="6435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 chat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speakers should monitor their private chat for questions and comments from participants or comments from fellow presenters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 “raised hands”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5159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7955880" cy="830948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8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Other Relevant Details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477473"/>
            <a:ext cx="6435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 will have the abstract submitter’s cell number.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sure your computer is enabled for screen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your Zoom (or “spotlight”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won’t work)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Designate one presenter to share screen throughout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point, polling questions, and breakout information due 2/11/22.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Smile!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55580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93F1F-66CA-F347-8016-6F5F97A7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" y="4654296"/>
            <a:ext cx="12208520" cy="2203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D2AFA-4796-2646-82A8-E895F29E3F72}"/>
              </a:ext>
            </a:extLst>
          </p:cNvPr>
          <p:cNvSpPr txBox="1"/>
          <p:nvPr/>
        </p:nvSpPr>
        <p:spPr>
          <a:xfrm>
            <a:off x="2297729" y="417748"/>
            <a:ext cx="6596418" cy="830948"/>
          </a:xfrm>
          <a:prstGeom prst="rect">
            <a:avLst/>
          </a:prstGeom>
          <a:noFill/>
        </p:spPr>
        <p:txBody>
          <a:bodyPr wrap="square" lIns="91389" tIns="45696" rIns="91389" bIns="45696" rtlCol="0">
            <a:spAutoFit/>
          </a:bodyPr>
          <a:lstStyle/>
          <a:p>
            <a:r>
              <a:rPr lang="en-US" sz="4800" dirty="0">
                <a:solidFill>
                  <a:srgbClr val="FA841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Arial" charset="0"/>
                <a:cs typeface="Arial" charset="0"/>
              </a:rPr>
              <a:t>Remember</a:t>
            </a:r>
            <a:endParaRPr lang="en-US" sz="4000" b="1" dirty="0">
              <a:solidFill>
                <a:srgbClr val="FA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BB32-A898-3D4D-8E4D-7B4F513CB36E}"/>
              </a:ext>
            </a:extLst>
          </p:cNvPr>
          <p:cNvSpPr txBox="1"/>
          <p:nvPr/>
        </p:nvSpPr>
        <p:spPr>
          <a:xfrm>
            <a:off x="2378393" y="1477473"/>
            <a:ext cx="6435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CHROME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access via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possible, use an ethernet cable instead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Zoom meeting format: Update your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Plenaries: webinar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Polls (if using Zoom functionality), breakouts, presentation due THIS Friday, midnight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Speakers must be registered by THIS Friday or cannot present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Sessions will be recorded, available only in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Please practice with your team in Zoom to ensure quality programming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0AB3-5D34-5B41-8144-AAFE5BA9CB51}"/>
              </a:ext>
            </a:extLst>
          </p:cNvPr>
          <p:cNvSpPr/>
          <p:nvPr/>
        </p:nvSpPr>
        <p:spPr>
          <a:xfrm>
            <a:off x="-1" y="0"/>
            <a:ext cx="2143161" cy="6870356"/>
          </a:xfrm>
          <a:prstGeom prst="rect">
            <a:avLst/>
          </a:prstGeom>
          <a:solidFill>
            <a:srgbClr val="FA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837"/>
            <a:endParaRPr lang="en-US" sz="1600" b="1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Lato Medium"/>
              <a:cs typeface="Lato Medium"/>
            </a:endParaRPr>
          </a:p>
          <a:p>
            <a:pPr marL="101837"/>
            <a:r>
              <a:rPr lang="en-US" sz="1400" b="1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Self and Systems: Advancing Diversity, Equity, and Inclusivity in Residency Training</a:t>
            </a:r>
          </a:p>
          <a:p>
            <a:endParaRPr lang="en-US" sz="16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Program Chair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Q. Young, MD, PHD,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MPP     </a:t>
            </a:r>
          </a:p>
          <a:p>
            <a:r>
              <a:rPr lang="en-US" sz="11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i="1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President</a:t>
            </a:r>
            <a:endParaRPr lang="en-US" sz="1200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schemeClr val="tx1">
                      <a:alpha val="91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Mike Travis, MD</a:t>
            </a:r>
            <a:endParaRPr lang="en-US" sz="1100" i="1" dirty="0">
              <a:solidFill>
                <a:schemeClr val="bg1"/>
              </a:solidFill>
              <a:effectLst>
                <a:outerShdw dist="12700" dir="2700000" algn="tl" rotWithShape="0">
                  <a:schemeClr val="tx1">
                    <a:alpha val="91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A304-57DD-2243-AD00-E6EA7F69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" y="39845"/>
            <a:ext cx="1982942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86493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8956</TotalTime>
  <Words>771</Words>
  <Application>Microsoft Macintosh PowerPoint</Application>
  <PresentationFormat>Widescreen</PresentationFormat>
  <Paragraphs>149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Book Pro</dc:creator>
  <cp:lastModifiedBy>Sara Brewer</cp:lastModifiedBy>
  <cp:revision>209</cp:revision>
  <dcterms:created xsi:type="dcterms:W3CDTF">2018-02-01T23:16:55Z</dcterms:created>
  <dcterms:modified xsi:type="dcterms:W3CDTF">2022-02-08T15:54:35Z</dcterms:modified>
</cp:coreProperties>
</file>