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7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4DD"/>
    <a:srgbClr val="FA841A"/>
    <a:srgbClr val="F68219"/>
    <a:srgbClr val="ED7D31"/>
    <a:srgbClr val="5E8401"/>
    <a:srgbClr val="DB4602"/>
    <a:srgbClr val="DA4603"/>
    <a:srgbClr val="063A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05"/>
    <p:restoredTop sz="94772"/>
  </p:normalViewPr>
  <p:slideViewPr>
    <p:cSldViewPr snapToGrid="0" snapToObjects="1">
      <p:cViewPr>
        <p:scale>
          <a:sx n="97" d="100"/>
          <a:sy n="97" d="100"/>
        </p:scale>
        <p:origin x="920" y="4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BC429-6E4F-C349-BA85-E580966AD090}" type="datetimeFigureOut">
              <a:rPr lang="en-US" smtClean="0"/>
              <a:pPr/>
              <a:t>12/6/21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05D2B-6164-0A49-A844-F79EDC22C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05D2B-6164-0A49-A844-F79EDC22CF6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D552-ED72-AF4A-A2A4-217BA276DFDF}" type="datetimeFigureOut">
              <a:rPr lang="en-US" smtClean="0"/>
              <a:pPr/>
              <a:t>12/6/21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413-2420-8A4B-8E7A-6A06FC11D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D552-ED72-AF4A-A2A4-217BA276DFDF}" type="datetimeFigureOut">
              <a:rPr lang="en-US" smtClean="0"/>
              <a:pPr/>
              <a:t>12/6/21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413-2420-8A4B-8E7A-6A06FC11D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D552-ED72-AF4A-A2A4-217BA276DFDF}" type="datetimeFigureOut">
              <a:rPr lang="en-US" smtClean="0"/>
              <a:pPr/>
              <a:t>12/6/21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413-2420-8A4B-8E7A-6A06FC11D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D552-ED72-AF4A-A2A4-217BA276DFDF}" type="datetimeFigureOut">
              <a:rPr lang="en-US" smtClean="0"/>
              <a:pPr/>
              <a:t>12/6/21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413-2420-8A4B-8E7A-6A06FC11D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D552-ED72-AF4A-A2A4-217BA276DFDF}" type="datetimeFigureOut">
              <a:rPr lang="en-US" smtClean="0"/>
              <a:pPr/>
              <a:t>12/6/21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413-2420-8A4B-8E7A-6A06FC11D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D552-ED72-AF4A-A2A4-217BA276DFDF}" type="datetimeFigureOut">
              <a:rPr lang="en-US" smtClean="0"/>
              <a:pPr/>
              <a:t>12/6/21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413-2420-8A4B-8E7A-6A06FC11D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D552-ED72-AF4A-A2A4-217BA276DFDF}" type="datetimeFigureOut">
              <a:rPr lang="en-US" smtClean="0"/>
              <a:pPr/>
              <a:t>12/6/21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413-2420-8A4B-8E7A-6A06FC11D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D552-ED72-AF4A-A2A4-217BA276DFDF}" type="datetimeFigureOut">
              <a:rPr lang="en-US" smtClean="0"/>
              <a:pPr/>
              <a:t>12/6/21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413-2420-8A4B-8E7A-6A06FC11D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D552-ED72-AF4A-A2A4-217BA276DFDF}" type="datetimeFigureOut">
              <a:rPr lang="en-US" smtClean="0"/>
              <a:pPr/>
              <a:t>12/6/21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413-2420-8A4B-8E7A-6A06FC11D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D552-ED72-AF4A-A2A4-217BA276DFDF}" type="datetimeFigureOut">
              <a:rPr lang="en-US" smtClean="0"/>
              <a:pPr/>
              <a:t>12/6/21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413-2420-8A4B-8E7A-6A06FC11D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D552-ED72-AF4A-A2A4-217BA276DFDF}" type="datetimeFigureOut">
              <a:rPr lang="en-US" smtClean="0"/>
              <a:pPr/>
              <a:t>12/6/21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413-2420-8A4B-8E7A-6A06FC11D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1D552-ED72-AF4A-A2A4-217BA276DFDF}" type="datetimeFigureOut">
              <a:rPr lang="en-US" smtClean="0"/>
              <a:pPr/>
              <a:t>12/6/21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D7413-2420-8A4B-8E7A-6A06FC11D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>
    <p:dissolv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8AADF56-F86B-9D47-8414-066397E4FF16}"/>
              </a:ext>
            </a:extLst>
          </p:cNvPr>
          <p:cNvSpPr txBox="1"/>
          <p:nvPr/>
        </p:nvSpPr>
        <p:spPr>
          <a:xfrm>
            <a:off x="8627445" y="218493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B35866-0A8A-5F46-B911-79F949ADCB1E}"/>
              </a:ext>
            </a:extLst>
          </p:cNvPr>
          <p:cNvSpPr txBox="1"/>
          <p:nvPr/>
        </p:nvSpPr>
        <p:spPr>
          <a:xfrm>
            <a:off x="2312354" y="2600525"/>
            <a:ext cx="66513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A841A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Georgia" panose="02040502050405020303" pitchFamily="18" charset="0"/>
                <a:ea typeface="Arial" charset="0"/>
                <a:cs typeface="Arial" charset="0"/>
              </a:rPr>
              <a:t>Title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FF0A0F2C-9826-7E47-ACC6-56007740EB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1242" y="5057775"/>
            <a:ext cx="10030757" cy="1810606"/>
          </a:xfrm>
          <a:prstGeom prst="rect">
            <a:avLst/>
          </a:prstGeom>
        </p:spPr>
      </p:pic>
      <p:pic>
        <p:nvPicPr>
          <p:cNvPr id="28" name="Picture 27" descr="AADPRT-NewLogo 2.jpg">
            <a:extLst>
              <a:ext uri="{FF2B5EF4-FFF2-40B4-BE49-F238E27FC236}">
                <a16:creationId xmlns:a16="http://schemas.microsoft.com/office/drawing/2014/main" id="{4F74F7D4-8F9B-BE45-8A56-449A32D428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033" y="5389564"/>
            <a:ext cx="3077174" cy="76883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857ABEA6-3115-B54C-8600-764DA3E07942}"/>
              </a:ext>
            </a:extLst>
          </p:cNvPr>
          <p:cNvSpPr/>
          <p:nvPr/>
        </p:nvSpPr>
        <p:spPr>
          <a:xfrm>
            <a:off x="-1" y="0"/>
            <a:ext cx="2143161" cy="6870356"/>
          </a:xfrm>
          <a:prstGeom prst="rect">
            <a:avLst/>
          </a:prstGeom>
          <a:solidFill>
            <a:srgbClr val="FA84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101837"/>
            <a:endParaRPr lang="en-US" sz="1600" b="1" dirty="0">
              <a:solidFill>
                <a:schemeClr val="accent4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Lato Medium"/>
              <a:cs typeface="Lato Medium"/>
            </a:endParaRPr>
          </a:p>
          <a:p>
            <a:pPr marL="101837"/>
            <a:r>
              <a:rPr lang="en-US" sz="1400" b="1" i="1" dirty="0">
                <a:solidFill>
                  <a:schemeClr val="bg1"/>
                </a:solidFill>
                <a:effectLst>
                  <a:outerShdw dist="12700" dir="2700000" algn="tl" rotWithShape="0">
                    <a:schemeClr val="tx1">
                      <a:alpha val="91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Changing Self and Systems: Advancing Diversity, Equity, and Inclusivity in Residency Training</a:t>
            </a:r>
          </a:p>
          <a:p>
            <a:endParaRPr lang="en-US" sz="1600" dirty="0">
              <a:solidFill>
                <a:schemeClr val="bg1"/>
              </a:solidFill>
              <a:effectLst>
                <a:outerShdw dist="12700" dir="2700000" algn="tl" rotWithShape="0">
                  <a:schemeClr val="tx1">
                    <a:alpha val="91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i="1" dirty="0">
                <a:solidFill>
                  <a:schemeClr val="bg1"/>
                </a:solidFill>
                <a:effectLst>
                  <a:outerShdw dist="12700" dir="2700000" algn="tl" rotWithShape="0">
                    <a:schemeClr val="tx1">
                      <a:alpha val="91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Program Chair</a:t>
            </a:r>
            <a:endParaRPr lang="en-US" sz="1200" dirty="0">
              <a:solidFill>
                <a:schemeClr val="bg1"/>
              </a:solidFill>
              <a:effectLst>
                <a:outerShdw dist="12700" dir="2700000" algn="tl" rotWithShape="0">
                  <a:schemeClr val="tx1">
                    <a:alpha val="91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300" dirty="0">
                <a:solidFill>
                  <a:schemeClr val="bg1"/>
                </a:solidFill>
                <a:effectLst>
                  <a:outerShdw dist="12700" dir="2700000" algn="tl" rotWithShape="0">
                    <a:schemeClr val="tx1">
                      <a:alpha val="91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>
                <a:solidFill>
                  <a:schemeClr val="bg1"/>
                </a:solidFill>
                <a:effectLst>
                  <a:outerShdw dist="12700" dir="2700000" algn="tl" rotWithShape="0">
                    <a:schemeClr val="tx1">
                      <a:alpha val="91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John Q. Young, MD, PHD,</a:t>
            </a:r>
          </a:p>
          <a:p>
            <a:r>
              <a:rPr lang="en-US" sz="1200" dirty="0">
                <a:solidFill>
                  <a:schemeClr val="bg1"/>
                </a:solidFill>
                <a:effectLst>
                  <a:outerShdw dist="12700" dir="2700000" algn="tl" rotWithShape="0">
                    <a:schemeClr val="tx1">
                      <a:alpha val="91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MPP     </a:t>
            </a:r>
          </a:p>
          <a:p>
            <a:r>
              <a:rPr lang="en-US" sz="1100" dirty="0">
                <a:solidFill>
                  <a:schemeClr val="bg1"/>
                </a:solidFill>
                <a:effectLst>
                  <a:outerShdw dist="12700" dir="2700000" algn="tl" rotWithShape="0">
                    <a:schemeClr val="tx1">
                      <a:alpha val="91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US" sz="1200" i="1" dirty="0">
                <a:solidFill>
                  <a:schemeClr val="bg1"/>
                </a:solidFill>
                <a:effectLst>
                  <a:outerShdw dist="12700" dir="2700000" algn="tl" rotWithShape="0">
                    <a:schemeClr val="tx1">
                      <a:alpha val="91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President</a:t>
            </a:r>
            <a:endParaRPr lang="en-US" sz="1200" dirty="0">
              <a:solidFill>
                <a:schemeClr val="bg1"/>
              </a:solidFill>
              <a:effectLst>
                <a:outerShdw dist="12700" dir="2700000" algn="tl" rotWithShape="0">
                  <a:schemeClr val="tx1">
                    <a:alpha val="91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effectLst>
                  <a:outerShdw dist="12700" dir="2700000" algn="tl" rotWithShape="0">
                    <a:schemeClr val="tx1">
                      <a:alpha val="91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Mike Travis, MD</a:t>
            </a:r>
            <a:endParaRPr lang="en-US" sz="1100" i="1" dirty="0">
              <a:solidFill>
                <a:schemeClr val="bg1"/>
              </a:solidFill>
              <a:effectLst>
                <a:outerShdw dist="12700" dir="2700000" algn="tl" rotWithShape="0">
                  <a:schemeClr val="tx1">
                    <a:alpha val="91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accent4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476D3B-9716-9B4C-ACD1-70B892641A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61242" y="113229"/>
            <a:ext cx="9928156" cy="2025448"/>
          </a:xfrm>
          <a:prstGeom prst="rect">
            <a:avLst/>
          </a:prstGeom>
        </p:spPr>
      </p:pic>
    </p:spTree>
  </p:cSld>
  <p:clrMapOvr>
    <a:masterClrMapping/>
  </p:clrMapOvr>
  <p:transition spd="slow" advClick="0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E393F1F-66CA-F347-8016-6F5F97A7C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29" y="4654296"/>
            <a:ext cx="12208520" cy="220370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87D2AFA-4796-2646-82A8-E895F29E3F72}"/>
              </a:ext>
            </a:extLst>
          </p:cNvPr>
          <p:cNvSpPr txBox="1"/>
          <p:nvPr/>
        </p:nvSpPr>
        <p:spPr>
          <a:xfrm>
            <a:off x="2297729" y="417748"/>
            <a:ext cx="6596418" cy="830948"/>
          </a:xfrm>
          <a:prstGeom prst="rect">
            <a:avLst/>
          </a:prstGeom>
          <a:noFill/>
        </p:spPr>
        <p:txBody>
          <a:bodyPr wrap="square" lIns="91389" tIns="45696" rIns="91389" bIns="45696" rtlCol="0">
            <a:spAutoFit/>
          </a:bodyPr>
          <a:lstStyle/>
          <a:p>
            <a:r>
              <a:rPr lang="en-US" sz="4800" dirty="0">
                <a:solidFill>
                  <a:srgbClr val="FA841A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Georgia" panose="02040502050405020303" pitchFamily="18" charset="0"/>
                <a:ea typeface="Arial" charset="0"/>
                <a:cs typeface="Arial" charset="0"/>
              </a:rPr>
              <a:t>Headline</a:t>
            </a:r>
            <a:endParaRPr lang="en-US" sz="4000" b="1" dirty="0">
              <a:solidFill>
                <a:srgbClr val="FA841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0CBB32-A898-3D4D-8E4D-7B4F513CB36E}"/>
              </a:ext>
            </a:extLst>
          </p:cNvPr>
          <p:cNvSpPr txBox="1"/>
          <p:nvPr/>
        </p:nvSpPr>
        <p:spPr>
          <a:xfrm>
            <a:off x="2378393" y="1477473"/>
            <a:ext cx="6435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Body Copy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Sub-Bullet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0E0AB3-5D34-5B41-8144-AAFE5BA9CB51}"/>
              </a:ext>
            </a:extLst>
          </p:cNvPr>
          <p:cNvSpPr/>
          <p:nvPr/>
        </p:nvSpPr>
        <p:spPr>
          <a:xfrm>
            <a:off x="-1" y="0"/>
            <a:ext cx="2143161" cy="6870356"/>
          </a:xfrm>
          <a:prstGeom prst="rect">
            <a:avLst/>
          </a:prstGeom>
          <a:solidFill>
            <a:srgbClr val="FA84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101837"/>
            <a:endParaRPr lang="en-US" sz="1600" b="1" dirty="0">
              <a:solidFill>
                <a:schemeClr val="accent4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Lato Medium"/>
              <a:cs typeface="Lato Medium"/>
            </a:endParaRPr>
          </a:p>
          <a:p>
            <a:pPr marL="101837"/>
            <a:r>
              <a:rPr lang="en-US" sz="1400" b="1" i="1" dirty="0">
                <a:solidFill>
                  <a:schemeClr val="bg1"/>
                </a:solidFill>
                <a:effectLst>
                  <a:outerShdw dist="12700" dir="2700000" algn="tl" rotWithShape="0">
                    <a:schemeClr val="tx1">
                      <a:alpha val="91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Changing Self and Systems: Advancing Diversity, Equity, and Inclusivity in Residency Training</a:t>
            </a:r>
          </a:p>
          <a:p>
            <a:endParaRPr lang="en-US" sz="1600" dirty="0">
              <a:solidFill>
                <a:schemeClr val="bg1"/>
              </a:solidFill>
              <a:effectLst>
                <a:outerShdw dist="12700" dir="2700000" algn="tl" rotWithShape="0">
                  <a:schemeClr val="tx1">
                    <a:alpha val="91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i="1" dirty="0">
                <a:solidFill>
                  <a:schemeClr val="bg1"/>
                </a:solidFill>
                <a:effectLst>
                  <a:outerShdw dist="12700" dir="2700000" algn="tl" rotWithShape="0">
                    <a:schemeClr val="tx1">
                      <a:alpha val="91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Program Chair</a:t>
            </a:r>
            <a:endParaRPr lang="en-US" sz="1200" dirty="0">
              <a:solidFill>
                <a:schemeClr val="bg1"/>
              </a:solidFill>
              <a:effectLst>
                <a:outerShdw dist="12700" dir="2700000" algn="tl" rotWithShape="0">
                  <a:schemeClr val="tx1">
                    <a:alpha val="91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300" dirty="0">
                <a:solidFill>
                  <a:schemeClr val="bg1"/>
                </a:solidFill>
                <a:effectLst>
                  <a:outerShdw dist="12700" dir="2700000" algn="tl" rotWithShape="0">
                    <a:schemeClr val="tx1">
                      <a:alpha val="91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>
                <a:solidFill>
                  <a:schemeClr val="bg1"/>
                </a:solidFill>
                <a:effectLst>
                  <a:outerShdw dist="12700" dir="2700000" algn="tl" rotWithShape="0">
                    <a:schemeClr val="tx1">
                      <a:alpha val="91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John Q. Young, MD, PHD,</a:t>
            </a:r>
          </a:p>
          <a:p>
            <a:r>
              <a:rPr lang="en-US" sz="1200" dirty="0">
                <a:solidFill>
                  <a:schemeClr val="bg1"/>
                </a:solidFill>
                <a:effectLst>
                  <a:outerShdw dist="12700" dir="2700000" algn="tl" rotWithShape="0">
                    <a:schemeClr val="tx1">
                      <a:alpha val="91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MPP     </a:t>
            </a:r>
          </a:p>
          <a:p>
            <a:r>
              <a:rPr lang="en-US" sz="1100" dirty="0">
                <a:solidFill>
                  <a:schemeClr val="bg1"/>
                </a:solidFill>
                <a:effectLst>
                  <a:outerShdw dist="12700" dir="2700000" algn="tl" rotWithShape="0">
                    <a:schemeClr val="tx1">
                      <a:alpha val="91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US" sz="1200" i="1" dirty="0">
                <a:solidFill>
                  <a:schemeClr val="bg1"/>
                </a:solidFill>
                <a:effectLst>
                  <a:outerShdw dist="12700" dir="2700000" algn="tl" rotWithShape="0">
                    <a:schemeClr val="tx1">
                      <a:alpha val="91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President</a:t>
            </a:r>
            <a:endParaRPr lang="en-US" sz="1200" dirty="0">
              <a:solidFill>
                <a:schemeClr val="bg1"/>
              </a:solidFill>
              <a:effectLst>
                <a:outerShdw dist="12700" dir="2700000" algn="tl" rotWithShape="0">
                  <a:schemeClr val="tx1">
                    <a:alpha val="91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effectLst>
                  <a:outerShdw dist="12700" dir="2700000" algn="tl" rotWithShape="0">
                    <a:schemeClr val="tx1">
                      <a:alpha val="91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Mike Travis, MD</a:t>
            </a:r>
            <a:endParaRPr lang="en-US" sz="1100" i="1" dirty="0">
              <a:solidFill>
                <a:schemeClr val="bg1"/>
              </a:solidFill>
              <a:effectLst>
                <a:outerShdw dist="12700" dir="2700000" algn="tl" rotWithShape="0">
                  <a:schemeClr val="tx1">
                    <a:alpha val="91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accent4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DC9A304-57DD-2243-AD00-E6EA7F6918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08" y="39845"/>
            <a:ext cx="1982942" cy="158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079195"/>
      </p:ext>
    </p:extLst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5809</TotalTime>
  <Words>83</Words>
  <Application>Microsoft Macintosh PowerPoint</Application>
  <PresentationFormat>Widescreen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Georgia</vt:lpstr>
      <vt:lpstr>Lato Medium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Mac Book Pro</dc:creator>
  <cp:lastModifiedBy>Sara Stramel-Brewer</cp:lastModifiedBy>
  <cp:revision>143</cp:revision>
  <dcterms:created xsi:type="dcterms:W3CDTF">2018-02-01T23:16:55Z</dcterms:created>
  <dcterms:modified xsi:type="dcterms:W3CDTF">2021-12-06T19:56:54Z</dcterms:modified>
</cp:coreProperties>
</file>